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7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/>
    <p:restoredTop sz="94660"/>
  </p:normalViewPr>
  <p:slideViewPr>
    <p:cSldViewPr showGuides="1"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" Type="http://schemas.openxmlformats.org/officeDocument/2006/relationships/image" Target="../media/image7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‹#›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5</a:t>
            </a:fld>
            <a:endParaRPr lang="en-US" altLang="en-US" dirty="0"/>
          </a:p>
        </p:txBody>
      </p:sp>
      <p:sp>
        <p:nvSpPr>
          <p:cNvPr id="112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heel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4" y="5517232"/>
            <a:ext cx="9102716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4" y="176899"/>
            <a:ext cx="912964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12977"/>
      </p:ext>
    </p:extLst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/>
          <p:nvPr/>
        </p:nvSpPr>
        <p:spPr>
          <a:xfrm>
            <a:off x="76200" y="265113"/>
            <a:ext cx="90678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BIẾN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ĐỔI CÁC BIỂU THỨC HỮU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TỈ GIÁ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TRỊ CỦA PHÂN THỨC</a:t>
            </a:r>
          </a:p>
        </p:txBody>
      </p:sp>
      <p:sp>
        <p:nvSpPr>
          <p:cNvPr id="5125" name="Text Box 5"/>
          <p:cNvSpPr txBox="1"/>
          <p:nvPr/>
        </p:nvSpPr>
        <p:spPr>
          <a:xfrm>
            <a:off x="228600" y="1600200"/>
            <a:ext cx="2971800" cy="4905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1.BIỂU THỨC HỮU Tỷ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Biểu thức hữu tỷ là biểu thức chứa các phép toán cộng ,trừ ,nhân ,chia   các phân thức đại số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VD:Biểu thức hữu tỷ sau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Chứa các phép toán nào?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052" name="Line 6"/>
          <p:cNvSpPr/>
          <p:nvPr/>
        </p:nvSpPr>
        <p:spPr>
          <a:xfrm>
            <a:off x="3352800" y="1219200"/>
            <a:ext cx="0" cy="541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581400" y="1981200"/>
          <a:ext cx="538956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3" imgW="1612900" imgH="1587500" progId="Equation.DSMT4">
                  <p:embed/>
                </p:oleObj>
              </mc:Choice>
              <mc:Fallback>
                <p:oleObj r:id="rId3" imgW="1612900" imgH="15875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1981200"/>
                        <a:ext cx="5389563" cy="297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9"/>
          <p:cNvSpPr/>
          <p:nvPr/>
        </p:nvSpPr>
        <p:spPr>
          <a:xfrm>
            <a:off x="4038600" y="1452563"/>
            <a:ext cx="35861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Quan sát các biểu thức  sau</a:t>
            </a:r>
          </a:p>
        </p:txBody>
      </p:sp>
      <p:sp>
        <p:nvSpPr>
          <p:cNvPr id="5130" name="Text Box 10"/>
          <p:cNvSpPr txBox="1"/>
          <p:nvPr/>
        </p:nvSpPr>
        <p:spPr>
          <a:xfrm>
            <a:off x="3657600" y="5181600"/>
            <a:ext cx="4876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Em có nhận xét gì ? về mỗi biểu thức trên</a:t>
            </a:r>
          </a:p>
        </p:txBody>
      </p:sp>
      <p:sp>
        <p:nvSpPr>
          <p:cNvPr id="5131" name="Text Box 11"/>
          <p:cNvSpPr txBox="1"/>
          <p:nvPr/>
        </p:nvSpPr>
        <p:spPr>
          <a:xfrm>
            <a:off x="3657600" y="5565775"/>
            <a:ext cx="487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Các biểu thức trên được gọi là những biểu thức hữu tỷ .Vậy thế nào là một biểu thức hữu tỷ?</a:t>
            </a:r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762000" y="3886200"/>
          <a:ext cx="1676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5" imgW="571500" imgH="761365" progId="Equation.DSMT4">
                  <p:embed/>
                </p:oleObj>
              </mc:Choice>
              <mc:Fallback>
                <p:oleObj r:id="rId5" imgW="571500" imgH="761365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886200"/>
                        <a:ext cx="1676400" cy="152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9" grpId="0"/>
      <p:bldP spid="5130" grpId="0"/>
      <p:bldP spid="5130" grpId="1"/>
      <p:bldP spid="5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/>
          <p:nvPr/>
        </p:nvSpPr>
        <p:spPr>
          <a:xfrm>
            <a:off x="2362200" y="1447800"/>
            <a:ext cx="4953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Biểu thức trên biểu thị phép chia tổng 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267200" y="2438400"/>
          <a:ext cx="1416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3" imgW="546100" imgH="393700" progId="Equation.DSMT4">
                  <p:embed/>
                </p:oleObj>
              </mc:Choice>
              <mc:Fallback>
                <p:oleObj r:id="rId3" imgW="546100" imgH="3937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2438400"/>
                        <a:ext cx="1416050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/>
          <p:nvPr/>
        </p:nvSpPr>
        <p:spPr>
          <a:xfrm>
            <a:off x="3429000" y="3352800"/>
            <a:ext cx="7429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cho</a:t>
            </a: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191000" y="3962400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5" imgW="393700" imgH="393700" progId="Equation.DSMT4">
                  <p:embed/>
                </p:oleObj>
              </mc:Choice>
              <mc:Fallback>
                <p:oleObj r:id="rId5" imgW="393700" imgH="393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3962400"/>
                        <a:ext cx="1447800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21726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800" b="1" dirty="0">
                <a:solidFill>
                  <a:srgbClr val="FF0000"/>
                </a:solidFill>
              </a:rPr>
              <a:t>BIẾN ĐỔI CÁC BIỂU THỨC HỮU TỈ GIÁ TRỊ CỦA PHÂN THỨC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1143000" y="265113"/>
            <a:ext cx="7162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u="sng" dirty="0">
                <a:latin typeface="Times New Roman" panose="02020603050405020304" pitchFamily="18" charset="0"/>
              </a:rPr>
              <a:t>Bài 9</a:t>
            </a:r>
            <a:r>
              <a:rPr lang="en-US" altLang="en-US" sz="1800" dirty="0">
                <a:latin typeface="Times New Roman" panose="02020603050405020304" pitchFamily="18" charset="0"/>
              </a:rPr>
              <a:t>  </a:t>
            </a:r>
            <a:r>
              <a:rPr lang="en-US" altLang="en-US" sz="1800" b="1" dirty="0">
                <a:latin typeface="Times New Roman" panose="02020603050405020304" pitchFamily="18" charset="0"/>
              </a:rPr>
              <a:t>BIẾN ĐỔI CÁC BIỂU THỨC HỮU Tỷ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GIÁ TRỊ CỦA PHÂN THỨC</a:t>
            </a:r>
          </a:p>
        </p:txBody>
      </p:sp>
      <p:sp>
        <p:nvSpPr>
          <p:cNvPr id="9219" name="Text Box 3"/>
          <p:cNvSpPr txBox="1"/>
          <p:nvPr/>
        </p:nvSpPr>
        <p:spPr>
          <a:xfrm>
            <a:off x="228600" y="1600200"/>
            <a:ext cx="3048000" cy="3252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1.BIỂU THỨC HỮU Tỷ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2.BIẾN ĐỔI MỘT BIỂU THỨC HỮU TỶ THÀNH MỘT PHÂN THỨC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VD1: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Nhờ các quy tắc của các phép toán cộng trừ ,nhân,chia các phân thức ta có thể biến đổi một biểu thức hữu tỷ thành một phân thức </a:t>
            </a:r>
          </a:p>
        </p:txBody>
      </p:sp>
      <p:sp>
        <p:nvSpPr>
          <p:cNvPr id="4100" name="Line 4"/>
          <p:cNvSpPr/>
          <p:nvPr/>
        </p:nvSpPr>
        <p:spPr>
          <a:xfrm>
            <a:off x="3352800" y="1219200"/>
            <a:ext cx="0" cy="541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2" name="Text Box 6"/>
          <p:cNvSpPr txBox="1"/>
          <p:nvPr/>
        </p:nvSpPr>
        <p:spPr>
          <a:xfrm>
            <a:off x="3886200" y="1676400"/>
            <a:ext cx="3429000" cy="201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        Biến đổi biẻu thức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Thành một phân thức  </a:t>
            </a: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962400" y="1905000"/>
          <a:ext cx="32543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3" imgW="774065" imgH="761365" progId="Equation.DSMT4">
                  <p:embed/>
                </p:oleObj>
              </mc:Choice>
              <mc:Fallback>
                <p:oleObj r:id="rId3" imgW="774065" imgH="761365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1905000"/>
                        <a:ext cx="3254375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3962400" y="4267200"/>
          <a:ext cx="3962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5" imgW="774065" imgH="761365" progId="Equation.DSMT4">
                  <p:embed/>
                </p:oleObj>
              </mc:Choice>
              <mc:Fallback>
                <p:oleObj r:id="rId5" imgW="774065" imgH="761365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4267200"/>
                        <a:ext cx="3962400" cy="175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/>
          <p:nvPr/>
        </p:nvSpPr>
        <p:spPr>
          <a:xfrm>
            <a:off x="3657600" y="4038600"/>
            <a:ext cx="838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Giải: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/>
          <p:nvPr/>
        </p:nvSpPr>
        <p:spPr>
          <a:xfrm>
            <a:off x="1143000" y="265113"/>
            <a:ext cx="7162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u="sng" dirty="0">
                <a:latin typeface="Times New Roman" panose="02020603050405020304" pitchFamily="18" charset="0"/>
              </a:rPr>
              <a:t>Bài 9</a:t>
            </a:r>
            <a:r>
              <a:rPr lang="en-US" altLang="en-US" sz="1800" dirty="0">
                <a:latin typeface="Times New Roman" panose="02020603050405020304" pitchFamily="18" charset="0"/>
              </a:rPr>
              <a:t>  </a:t>
            </a:r>
            <a:r>
              <a:rPr lang="en-US" altLang="en-US" sz="1800" b="1" dirty="0">
                <a:latin typeface="Times New Roman" panose="02020603050405020304" pitchFamily="18" charset="0"/>
              </a:rPr>
              <a:t>BIẾN ĐỔI CÁC BIỂU THỨC HỮU Tỷ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GIÁ TRỊ CỦA PHÂN THỨC</a:t>
            </a:r>
          </a:p>
        </p:txBody>
      </p:sp>
      <p:sp>
        <p:nvSpPr>
          <p:cNvPr id="10246" name="Text Box 6"/>
          <p:cNvSpPr txBox="1"/>
          <p:nvPr/>
        </p:nvSpPr>
        <p:spPr>
          <a:xfrm>
            <a:off x="1143000" y="1524000"/>
            <a:ext cx="838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Giải: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81000" y="3048000"/>
          <a:ext cx="4799013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4" imgW="1536065" imgH="635000" progId="Equation.DSMT4">
                  <p:embed/>
                </p:oleObj>
              </mc:Choice>
              <mc:Fallback>
                <p:oleObj r:id="rId4" imgW="1536065" imgH="6350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3048000"/>
                        <a:ext cx="4799013" cy="1633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2438400" y="1371600"/>
          <a:ext cx="3962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6" imgW="774065" imgH="761365" progId="Equation.DSMT4">
                  <p:embed/>
                </p:oleObj>
              </mc:Choice>
              <mc:Fallback>
                <p:oleObj r:id="rId6" imgW="774065" imgH="761365" progId="Equation.DSMT4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1371600"/>
                        <a:ext cx="3962400" cy="175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606425" y="4083050"/>
          <a:ext cx="487680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8" imgW="1562100" imgH="660400" progId="Equation.DSMT4">
                  <p:embed/>
                </p:oleObj>
              </mc:Choice>
              <mc:Fallback>
                <p:oleObj r:id="rId8" imgW="1562100" imgH="6604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6425" y="4083050"/>
                        <a:ext cx="4876800" cy="169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5257800" y="3200400"/>
          <a:ext cx="3013075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10" imgW="965200" imgH="609600" progId="Equation.DSMT4">
                  <p:embed/>
                </p:oleObj>
              </mc:Choice>
              <mc:Fallback>
                <p:oleObj r:id="rId10" imgW="965200" imgH="609600" progId="Equation.DSMT4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57800" y="3200400"/>
                        <a:ext cx="3013075" cy="1566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5837238" y="4724400"/>
          <a:ext cx="1706562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12" imgW="546100" imgH="393700" progId="Equation.DSMT4">
                  <p:embed/>
                </p:oleObj>
              </mc:Choice>
              <mc:Fallback>
                <p:oleObj r:id="rId12" imgW="546100" imgH="3937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37238" y="4724400"/>
                        <a:ext cx="1706562" cy="1011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1143000" y="265113"/>
            <a:ext cx="7162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u="sng" dirty="0">
                <a:latin typeface="Times New Roman" panose="02020603050405020304" pitchFamily="18" charset="0"/>
              </a:rPr>
              <a:t>Bài 9</a:t>
            </a:r>
            <a:r>
              <a:rPr lang="en-US" altLang="en-US" sz="1800" dirty="0">
                <a:latin typeface="Times New Roman" panose="02020603050405020304" pitchFamily="18" charset="0"/>
              </a:rPr>
              <a:t>  </a:t>
            </a:r>
            <a:r>
              <a:rPr lang="en-US" altLang="en-US" sz="1800" b="1" dirty="0">
                <a:latin typeface="Times New Roman" panose="02020603050405020304" pitchFamily="18" charset="0"/>
              </a:rPr>
              <a:t>BIẾN ĐỔI CÁC BIỂU THỨC HỮU Tỷ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GIÁ TRỊ CỦA PHÂN THỨC</a:t>
            </a:r>
          </a:p>
        </p:txBody>
      </p:sp>
      <p:sp>
        <p:nvSpPr>
          <p:cNvPr id="6147" name="Text Box 3"/>
          <p:cNvSpPr txBox="1"/>
          <p:nvPr/>
        </p:nvSpPr>
        <p:spPr>
          <a:xfrm>
            <a:off x="1143000" y="15240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VD2: </a:t>
            </a:r>
            <a:r>
              <a:rPr lang="en-US" altLang="en-US" sz="2400" dirty="0">
                <a:latin typeface="Times New Roman" panose="02020603050405020304" pitchFamily="18" charset="0"/>
              </a:rPr>
              <a:t>Biến đổi biểu thức sau thành phân thức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800" y="2209800"/>
          <a:ext cx="143510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609600" imgH="965200" progId="Equation.DSMT4">
                  <p:embed/>
                </p:oleObj>
              </mc:Choice>
              <mc:Fallback>
                <p:oleObj r:id="rId3" imgW="609600" imgH="96520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209800"/>
                        <a:ext cx="1435100" cy="2027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673350" y="3276600"/>
          <a:ext cx="349885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5" imgW="1485900" imgH="660400" progId="Equation.DSMT4">
                  <p:embed/>
                </p:oleObj>
              </mc:Choice>
              <mc:Fallback>
                <p:oleObj r:id="rId5" imgW="1485900" imgH="660400" progId="Equation.DSMT4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3350" y="3276600"/>
                        <a:ext cx="3498850" cy="1387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636838" y="2586038"/>
          <a:ext cx="26320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7" imgW="1116965" imgH="635000" progId="Equation.DSMT4">
                  <p:embed/>
                </p:oleObj>
              </mc:Choice>
              <mc:Fallback>
                <p:oleObj r:id="rId7" imgW="1116965" imgH="6350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6838" y="2586038"/>
                        <a:ext cx="2632075" cy="1333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5334000" y="2667000"/>
          <a:ext cx="194468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9" imgW="825500" imgH="584200" progId="Equation.DSMT4">
                  <p:embed/>
                </p:oleObj>
              </mc:Choice>
              <mc:Fallback>
                <p:oleObj r:id="rId9" imgW="825500" imgH="5842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0" y="2667000"/>
                        <a:ext cx="1944688" cy="1227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1143000" y="265113"/>
            <a:ext cx="7162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u="sng" dirty="0">
                <a:latin typeface="Times New Roman" panose="02020603050405020304" pitchFamily="18" charset="0"/>
              </a:rPr>
              <a:t>Bài 9</a:t>
            </a:r>
            <a:r>
              <a:rPr lang="en-US" altLang="en-US" sz="1800" dirty="0">
                <a:latin typeface="Times New Roman" panose="02020603050405020304" pitchFamily="18" charset="0"/>
              </a:rPr>
              <a:t>            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BIẾN ĐỔI CÁC BIỂU THỨC HỮU Tỷ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GIÁ TRỊ CỦA PHÂN THỨC</a:t>
            </a:r>
          </a:p>
        </p:txBody>
      </p:sp>
      <p:sp>
        <p:nvSpPr>
          <p:cNvPr id="13315" name="Text Box 3"/>
          <p:cNvSpPr txBox="1"/>
          <p:nvPr/>
        </p:nvSpPr>
        <p:spPr>
          <a:xfrm>
            <a:off x="228600" y="1600200"/>
            <a:ext cx="3352800" cy="3665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1.BIỂU THỨC HỮU Tỷ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2.BIẾN ĐỔI MỘT BIỂU THỨC HỮU TỶ THÀNH MỘT PHÂN THỨC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3.GIÁ TRỊ CỦA PHÂN THỨC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Điều kiện để giá trị của một phân thức  được xác định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-Khi tìm giá trị của một phân thức ta phải tìm điều kiện của biến để giá trị tương ứng của mẫu thức khác không</a:t>
            </a:r>
          </a:p>
        </p:txBody>
      </p:sp>
      <p:sp>
        <p:nvSpPr>
          <p:cNvPr id="7172" name="Line 4"/>
          <p:cNvSpPr/>
          <p:nvPr/>
        </p:nvSpPr>
        <p:spPr>
          <a:xfrm>
            <a:off x="3581400" y="1219200"/>
            <a:ext cx="0" cy="541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7" name="Text Box 5"/>
          <p:cNvSpPr txBox="1"/>
          <p:nvPr/>
        </p:nvSpPr>
        <p:spPr>
          <a:xfrm>
            <a:off x="3733800" y="3044825"/>
            <a:ext cx="5105400" cy="311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VD: Cho phân thức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a.Tìm điều kiện của x để giá trị của phân thức trên được xác định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b.Tính giá trị của phân thức tại x = 2002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c.Tìm giá trị của x để giá trị của phân thức = 1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709813"/>
              </p:ext>
            </p:extLst>
          </p:nvPr>
        </p:nvGraphicFramePr>
        <p:xfrm>
          <a:off x="4038600" y="3620294"/>
          <a:ext cx="2870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800100" imgH="419100" progId="Equation.DSMT4">
                  <p:embed/>
                </p:oleObj>
              </mc:Choice>
              <mc:Fallback>
                <p:oleObj r:id="rId3" imgW="800100" imgH="4191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3620294"/>
                        <a:ext cx="2870200" cy="83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AutoShape 8"/>
          <p:cNvSpPr/>
          <p:nvPr/>
        </p:nvSpPr>
        <p:spPr>
          <a:xfrm>
            <a:off x="2438400" y="752476"/>
            <a:ext cx="6705600" cy="2057400"/>
          </a:xfrm>
          <a:prstGeom prst="wedgeRectCallout">
            <a:avLst>
              <a:gd name="adj1" fmla="val -51134"/>
              <a:gd name="adj2" fmla="val 94213"/>
            </a:avLst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                 Để phân thức            có nghĩa thì B phải như thế nào ?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                   Tìm điều kiện để phân thức                     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                     được xác định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                             </a:t>
            </a: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5181600" y="91440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5" imgW="177800" imgH="393065" progId="Equation.DSMT4">
                  <p:embed/>
                </p:oleObj>
              </mc:Choice>
              <mc:Fallback>
                <p:oleObj r:id="rId5" imgW="177800" imgH="393065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1600" y="914400"/>
                        <a:ext cx="6858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6629400" y="1524000"/>
          <a:ext cx="9794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7" imgW="330200" imgH="393700" progId="Equation.DSMT4">
                  <p:embed/>
                </p:oleObj>
              </mc:Choice>
              <mc:Fallback>
                <p:oleObj r:id="rId7" imgW="330200" imgH="393700" progId="Equation.DSMT4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9400" y="1524000"/>
                        <a:ext cx="979488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1143000" y="265113"/>
            <a:ext cx="7162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u="sng" dirty="0">
                <a:latin typeface="Times New Roman" panose="02020603050405020304" pitchFamily="18" charset="0"/>
              </a:rPr>
              <a:t>Bài 9</a:t>
            </a:r>
            <a:r>
              <a:rPr lang="en-US" altLang="en-US" sz="1800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BIẾN ĐỔI CÁC BIỂU THỨC HỮU Tỷ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GIÁ TRỊ CỦA PHÂN THỨC</a:t>
            </a:r>
          </a:p>
        </p:txBody>
      </p:sp>
      <p:sp>
        <p:nvSpPr>
          <p:cNvPr id="14341" name="Text Box 5"/>
          <p:cNvSpPr txBox="1"/>
          <p:nvPr/>
        </p:nvSpPr>
        <p:spPr>
          <a:xfrm>
            <a:off x="381000" y="1219200"/>
            <a:ext cx="8305800" cy="5319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u="sng" dirty="0">
                <a:latin typeface="Times New Roman" panose="02020603050405020304" pitchFamily="18" charset="0"/>
              </a:rPr>
              <a:t>Giải</a:t>
            </a:r>
            <a:r>
              <a:rPr lang="en-US" altLang="en-US" sz="1800" dirty="0">
                <a:latin typeface="Times New Roman" panose="02020603050405020304" pitchFamily="18" charset="0"/>
              </a:rPr>
              <a:t> : a.Điều kiện xác định của phân thức A 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x (x-2)         0                x         0   và   x-2         0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Vậy điều kiện để giá trị của phân thức A được xác định là x         0   và     x        2        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b.Tính giá trị phân thức tại x = 2002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Rút gọn phân thức A ta được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Vì x = 2002 thoả mãn điều kiện nên giá trị của phân thức đã cho là 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c.Tính giá trị của x để giá trị của phân thức = 1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A =                                        Vậy khi  giá trị phân thức =1 thì giá trị của  x =2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995800"/>
              </p:ext>
            </p:extLst>
          </p:nvPr>
        </p:nvGraphicFramePr>
        <p:xfrm>
          <a:off x="5968206" y="2074069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r:id="rId3" imgW="139700" imgH="139700" progId="Equation.DSMT4">
                  <p:embed/>
                </p:oleObj>
              </mc:Choice>
              <mc:Fallback>
                <p:oleObj r:id="rId3" imgW="139700" imgH="139700" progId="Equation.DSMT4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8206" y="2074069"/>
                        <a:ext cx="3810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1905000" y="1676400"/>
          <a:ext cx="4000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r:id="rId5" imgW="190500" imgH="152400" progId="Equation.DSMT4">
                  <p:embed/>
                </p:oleObj>
              </mc:Choice>
              <mc:Fallback>
                <p:oleObj r:id="rId5" imgW="190500" imgH="1524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1676400"/>
                        <a:ext cx="400050" cy="320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1166813" y="1614488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r:id="rId7" imgW="139700" imgH="139700" progId="Equation.DSMT4">
                  <p:embed/>
                </p:oleObj>
              </mc:Choice>
              <mc:Fallback>
                <p:oleObj r:id="rId7" imgW="139700" imgH="139700" progId="Equation.DSMT4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813" y="1614488"/>
                        <a:ext cx="3810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2857500" y="1633538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r:id="rId8" imgW="139700" imgH="139700" progId="Equation.DSMT4">
                  <p:embed/>
                </p:oleObj>
              </mc:Choice>
              <mc:Fallback>
                <p:oleObj r:id="rId8" imgW="139700" imgH="139700" progId="Equation.DSMT4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7500" y="1633538"/>
                        <a:ext cx="3810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4305300" y="161925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9" imgW="139700" imgH="139700" progId="Equation.DSMT4">
                  <p:embed/>
                </p:oleObj>
              </mc:Choice>
              <mc:Fallback>
                <p:oleObj r:id="rId9" imgW="139700" imgH="139700" progId="Equation.DSMT4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5300" y="1619250"/>
                        <a:ext cx="3810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41857"/>
              </p:ext>
            </p:extLst>
          </p:nvPr>
        </p:nvGraphicFramePr>
        <p:xfrm>
          <a:off x="7391400" y="2074069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10" imgW="139700" imgH="139700" progId="Equation.DSMT4">
                  <p:embed/>
                </p:oleObj>
              </mc:Choice>
              <mc:Fallback>
                <p:oleObj r:id="rId10" imgW="139700" imgH="139700" progId="Equation.DSMT4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2074069"/>
                        <a:ext cx="3810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228600" y="3200400"/>
          <a:ext cx="61055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11" imgW="1701800" imgH="419100" progId="Equation.DSMT4">
                  <p:embed/>
                </p:oleObj>
              </mc:Choice>
              <mc:Fallback>
                <p:oleObj r:id="rId11" imgW="1701800" imgH="419100" progId="Equation.DSMT4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3200400"/>
                        <a:ext cx="6105525" cy="83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1630363" y="4419600"/>
          <a:ext cx="387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r:id="rId13" imgW="1078865" imgH="393700" progId="Equation.DSMT4">
                  <p:embed/>
                </p:oleObj>
              </mc:Choice>
              <mc:Fallback>
                <p:oleObj r:id="rId13" imgW="1078865" imgH="393700" progId="Equation.DSMT4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30363" y="4419600"/>
                        <a:ext cx="38735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5105400" y="1066800"/>
          <a:ext cx="21066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r:id="rId15" imgW="546100" imgH="419100" progId="Equation.DSMT4">
                  <p:embed/>
                </p:oleObj>
              </mc:Choice>
              <mc:Fallback>
                <p:oleObj r:id="rId15" imgW="546100" imgH="419100" progId="Equation.DSMT4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05400" y="1066800"/>
                        <a:ext cx="2106613" cy="730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5" name="Object 19"/>
          <p:cNvGraphicFramePr>
            <a:graphicFrameLocks noChangeAspect="1"/>
          </p:cNvGraphicFramePr>
          <p:nvPr/>
        </p:nvGraphicFramePr>
        <p:xfrm>
          <a:off x="1143000" y="5562600"/>
          <a:ext cx="1636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r:id="rId17" imgW="875665" imgH="393700" progId="Equation.DSMT4">
                  <p:embed/>
                </p:oleObj>
              </mc:Choice>
              <mc:Fallback>
                <p:oleObj r:id="rId17" imgW="875665" imgH="393700" progId="Equation.DSMT4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43000" y="5562600"/>
                        <a:ext cx="1636713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TextEdit="1"/>
          </p:cNvSpPr>
          <p:nvPr/>
        </p:nvSpPr>
        <p:spPr>
          <a:xfrm>
            <a:off x="1933575" y="533400"/>
            <a:ext cx="5000625" cy="457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43"/>
              </a:avLst>
            </a:prstTxWarp>
            <a:normAutofit fontScale="92500" lnSpcReduction="10000"/>
          </a:bodyPr>
          <a:lstStyle/>
          <a:p>
            <a:pPr algn="ctr" eaLnBrk="0" hangingPunct="0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KẾT QUẢ ĐÚNG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81000" y="1447800"/>
          <a:ext cx="15938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3" imgW="431800" imgH="393700" progId="Equation.DSMT4">
                  <p:embed/>
                </p:oleObj>
              </mc:Choice>
              <mc:Fallback>
                <p:oleObj r:id="rId3" imgW="431800" imgH="393700" progId="Equation.DSMT4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447800"/>
                        <a:ext cx="1593850" cy="1144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Grp="1" noChangeAspect="1"/>
          </p:cNvGraphicFramePr>
          <p:nvPr>
            <p:ph/>
          </p:nvPr>
        </p:nvGraphicFramePr>
        <p:xfrm>
          <a:off x="5257800" y="1752600"/>
          <a:ext cx="125253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5" imgW="508000" imgH="419100" progId="Equation.DSMT4">
                  <p:embed/>
                </p:oleObj>
              </mc:Choice>
              <mc:Fallback>
                <p:oleObj r:id="rId5" imgW="508000" imgH="419100" progId="Equation.DSMT4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5257800" y="1752600"/>
                        <a:ext cx="1252538" cy="10334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397000" y="4614863"/>
          <a:ext cx="5511800" cy="16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r:id="rId7" imgW="1574800" imgH="482600" progId="Equation.DSMT4">
                  <p:embed/>
                </p:oleObj>
              </mc:Choice>
              <mc:Fallback>
                <p:oleObj r:id="rId7" imgW="1574800" imgH="482600" progId="Equation.DSMT4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7000" y="4614863"/>
                        <a:ext cx="5511800" cy="1668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600200" y="3048000"/>
          <a:ext cx="154305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r:id="rId9" imgW="355600" imgH="393065" progId="Equation.DSMT4">
                  <p:embed/>
                </p:oleObj>
              </mc:Choice>
              <mc:Fallback>
                <p:oleObj r:id="rId9" imgW="355600" imgH="393065" progId="Equation.DSMT4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0200" y="3048000"/>
                        <a:ext cx="1543050" cy="1360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/>
          <p:nvPr/>
        </p:nvSpPr>
        <p:spPr>
          <a:xfrm>
            <a:off x="139700" y="1143000"/>
            <a:ext cx="457200" cy="609600"/>
          </a:xfrm>
          <a:prstGeom prst="ellipse">
            <a:avLst/>
          </a:prstGeom>
          <a:solidFill>
            <a:srgbClr val="3333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4" name="Oval 8"/>
          <p:cNvSpPr/>
          <p:nvPr/>
        </p:nvSpPr>
        <p:spPr>
          <a:xfrm>
            <a:off x="4724400" y="1143000"/>
            <a:ext cx="533400" cy="6858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5" name="Oval 9"/>
          <p:cNvSpPr/>
          <p:nvPr/>
        </p:nvSpPr>
        <p:spPr>
          <a:xfrm>
            <a:off x="196850" y="3124200"/>
            <a:ext cx="533400" cy="838200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Oval 10"/>
          <p:cNvSpPr/>
          <p:nvPr/>
        </p:nvSpPr>
        <p:spPr>
          <a:xfrm>
            <a:off x="241300" y="4953000"/>
            <a:ext cx="609600" cy="6858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5" name="Oval 11"/>
          <p:cNvSpPr/>
          <p:nvPr/>
        </p:nvSpPr>
        <p:spPr>
          <a:xfrm>
            <a:off x="1905000" y="1066800"/>
            <a:ext cx="533400" cy="838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Đ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6" name="Oval 12"/>
          <p:cNvSpPr/>
          <p:nvPr/>
        </p:nvSpPr>
        <p:spPr>
          <a:xfrm>
            <a:off x="6400800" y="914400"/>
            <a:ext cx="533400" cy="10668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S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7" name="Oval 13"/>
          <p:cNvSpPr/>
          <p:nvPr/>
        </p:nvSpPr>
        <p:spPr>
          <a:xfrm>
            <a:off x="6781800" y="2971800"/>
            <a:ext cx="533400" cy="1066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Đ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Oval 14"/>
          <p:cNvSpPr/>
          <p:nvPr/>
        </p:nvSpPr>
        <p:spPr>
          <a:xfrm>
            <a:off x="7239000" y="4800600"/>
            <a:ext cx="533400" cy="1066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Đ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1" name="Line 15"/>
          <p:cNvSpPr/>
          <p:nvPr/>
        </p:nvSpPr>
        <p:spPr>
          <a:xfrm flipV="1">
            <a:off x="0" y="990600"/>
            <a:ext cx="91440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2" name="Line 16"/>
          <p:cNvSpPr/>
          <p:nvPr/>
        </p:nvSpPr>
        <p:spPr>
          <a:xfrm flipV="1">
            <a:off x="76200" y="2743200"/>
            <a:ext cx="91440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3" name="Line 17"/>
          <p:cNvSpPr/>
          <p:nvPr/>
        </p:nvSpPr>
        <p:spPr>
          <a:xfrm flipV="1">
            <a:off x="0" y="4419600"/>
            <a:ext cx="91440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4" name="Line 18"/>
          <p:cNvSpPr/>
          <p:nvPr/>
        </p:nvSpPr>
        <p:spPr>
          <a:xfrm flipV="1">
            <a:off x="0" y="6324600"/>
            <a:ext cx="91440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5" name="Line 19"/>
          <p:cNvSpPr/>
          <p:nvPr/>
        </p:nvSpPr>
        <p:spPr>
          <a:xfrm>
            <a:off x="4572000" y="990600"/>
            <a:ext cx="0" cy="1752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6" name="Line 20"/>
          <p:cNvSpPr/>
          <p:nvPr/>
        </p:nvSpPr>
        <p:spPr>
          <a:xfrm>
            <a:off x="76200" y="1066800"/>
            <a:ext cx="0" cy="533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7" name="Line 21"/>
          <p:cNvSpPr/>
          <p:nvPr/>
        </p:nvSpPr>
        <p:spPr>
          <a:xfrm>
            <a:off x="9067800" y="990600"/>
            <a:ext cx="0" cy="533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16409" name="Object 25"/>
          <p:cNvGraphicFramePr>
            <a:graphicFrameLocks noChangeAspect="1"/>
          </p:cNvGraphicFramePr>
          <p:nvPr/>
        </p:nvGraphicFramePr>
        <p:xfrm>
          <a:off x="2667000" y="1371600"/>
          <a:ext cx="140652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r:id="rId11" imgW="381000" imgH="393700" progId="Equation.DSMT4">
                  <p:embed/>
                </p:oleObj>
              </mc:Choice>
              <mc:Fallback>
                <p:oleObj r:id="rId11" imgW="381000" imgH="393700" progId="Equation.DSMT4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67000" y="1371600"/>
                        <a:ext cx="1406525" cy="1144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Text Box 26"/>
          <p:cNvSpPr txBox="1"/>
          <p:nvPr/>
        </p:nvSpPr>
        <p:spPr>
          <a:xfrm>
            <a:off x="2514600" y="114300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xác định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0" name="Rectangle 28"/>
          <p:cNvSpPr/>
          <p:nvPr/>
        </p:nvSpPr>
        <p:spPr>
          <a:xfrm>
            <a:off x="7010400" y="1385888"/>
            <a:ext cx="195580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xác định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413" name="Object 29"/>
          <p:cNvGraphicFramePr>
            <a:graphicFrameLocks noChangeAspect="1"/>
          </p:cNvGraphicFramePr>
          <p:nvPr/>
        </p:nvGraphicFramePr>
        <p:xfrm>
          <a:off x="7342188" y="1828800"/>
          <a:ext cx="10652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r:id="rId13" imgW="431165" imgH="177800" progId="Equation.DSMT4">
                  <p:embed/>
                </p:oleObj>
              </mc:Choice>
              <mc:Fallback>
                <p:oleObj r:id="rId13" imgW="431165" imgH="177800" progId="Equation.DSMT4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42188" y="1828800"/>
                        <a:ext cx="1065212" cy="43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Rectangle 30"/>
          <p:cNvSpPr/>
          <p:nvPr/>
        </p:nvSpPr>
        <p:spPr>
          <a:xfrm>
            <a:off x="3594100" y="3246438"/>
            <a:ext cx="195580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xác định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415" name="Object 31"/>
          <p:cNvGraphicFramePr>
            <a:graphicFrameLocks noChangeAspect="1"/>
          </p:cNvGraphicFramePr>
          <p:nvPr/>
        </p:nvGraphicFramePr>
        <p:xfrm>
          <a:off x="3810000" y="3497263"/>
          <a:ext cx="15430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r:id="rId15" imgW="354965" imgH="177800" progId="Equation.DSMT4">
                  <p:embed/>
                </p:oleObj>
              </mc:Choice>
              <mc:Fallback>
                <p:oleObj r:id="rId15" imgW="354965" imgH="177800" progId="Equation.DSMT4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0000" y="3497263"/>
                        <a:ext cx="1543050" cy="614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3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repeatCount="400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  <p:bldLst>
      <p:bldP spid="16395" grpId="0" animBg="1"/>
      <p:bldP spid="16396" grpId="0" animBg="1"/>
      <p:bldP spid="16397" grpId="0" animBg="1"/>
      <p:bldP spid="1639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510</Words>
  <Application>Microsoft Office PowerPoint</Application>
  <PresentationFormat>On-screen Show (4:3)</PresentationFormat>
  <Paragraphs>84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Default Design</vt:lpstr>
      <vt:lpstr>MathType 6.0 Equation</vt:lpstr>
      <vt:lpstr>Giáo viên Toán: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TRINHLILAC</dc:creator>
  <cp:lastModifiedBy>TIEN NGUYEN THANH</cp:lastModifiedBy>
  <cp:revision>31</cp:revision>
  <dcterms:created xsi:type="dcterms:W3CDTF">2022-07-22T07:34:35Z</dcterms:created>
  <dcterms:modified xsi:type="dcterms:W3CDTF">2022-08-07T14:20:13Z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1033-11.2.0.9052</vt:lpwstr>
  </property>
</Properties>
</file>